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1194"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E6F9B8CD-342D-4579-98EC-A8FD6B7370E1}" type="datetimeFigureOut">
              <a:rPr lang="en-US" smtClean="0"/>
              <a:pPr/>
              <a:t>11/28/2008</a:t>
            </a:fld>
            <a:endParaRPr lang="en-US"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kumimoji="0" lang="en-US" dirty="0"/>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2BBB5E19-F10A-4C2F-BF6F-11C513378A2E}" type="slidenum">
              <a:rPr kumimoji="0" lang="en-US" smtClean="0"/>
              <a:pPr/>
              <a:t>‹#›</a:t>
            </a:fld>
            <a:endParaRPr kumimoji="0" lang="en-US" dirty="0"/>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9B8CD-342D-4579-98EC-A8FD6B7370E1}" type="datetimeFigureOut">
              <a:rPr lang="en-US" smtClean="0"/>
              <a:pPr/>
              <a:t>11/28/2008</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BBB5E19-F10A-4C2F-BF6F-11C513378A2E}" type="slidenum">
              <a:rPr kumimoji="0" lang="en-US" smtClean="0"/>
              <a:pPr/>
              <a:t>‹#›</a:t>
            </a:fld>
            <a:endParaRPr kumimoji="0" lang="en-US"/>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9B8CD-342D-4579-98EC-A8FD6B7370E1}" type="datetimeFigureOut">
              <a:rPr lang="en-US" smtClean="0"/>
              <a:pPr/>
              <a:t>11/28/2008</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BBB5E19-F10A-4C2F-BF6F-11C513378A2E}" type="slidenum">
              <a:rPr kumimoji="0" lang="en-US" smtClean="0"/>
              <a:pPr/>
              <a:t>‹#›</a:t>
            </a:fld>
            <a:endParaRPr kumimoji="0" lang="en-US"/>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pPr algn="r" eaLnBrk="1" latinLnBrk="0" hangingPunct="1"/>
            <a:fld id="{E6F9B8CD-342D-4579-98EC-A8FD6B7370E1}" type="datetimeFigureOut">
              <a:rPr lang="en-US" smtClean="0"/>
              <a:pPr algn="r" eaLnBrk="1" latinLnBrk="0" hangingPunct="1"/>
              <a:t>11/28/2008</a:t>
            </a:fld>
            <a:endParaRPr lang="en-US"/>
          </a:p>
        </p:txBody>
      </p:sp>
      <p:sp>
        <p:nvSpPr>
          <p:cNvPr id="9" name="Slide Number Placeholder 8"/>
          <p:cNvSpPr>
            <a:spLocks noGrp="1"/>
          </p:cNvSpPr>
          <p:nvPr>
            <p:ph type="sldNum" sz="quarter" idx="15"/>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10" name="Footer Placeholder 9"/>
          <p:cNvSpPr>
            <a:spLocks noGrp="1"/>
          </p:cNvSpPr>
          <p:nvPr>
            <p:ph type="ftr" sz="quarter" idx="16"/>
          </p:nvPr>
        </p:nvSpPr>
        <p:spPr/>
        <p:txBody>
          <a:bodyPr rtlCol="0"/>
          <a:lstStyle/>
          <a:p>
            <a:endParaRPr kumimoji="0" lang="en-US"/>
          </a:p>
        </p:txBody>
      </p:sp>
      <p:pic>
        <p:nvPicPr>
          <p:cNvPr id="11" name="Picture 10" descr="C:\Documents and Settings\spearmancs\Local Settings\Temporary Internet Files\Content.IE5\F3MG27ML\MCj02811270000[1].wmf"/>
          <p:cNvPicPr>
            <a:picLocks noChangeAspect="1" noChangeArrowheads="1"/>
          </p:cNvPicPr>
          <p:nvPr userDrawn="1"/>
        </p:nvPicPr>
        <p:blipFill>
          <a:blip r:embed="rId2">
            <a:lum bright="70000" contrast="-70000"/>
          </a:blip>
          <a:srcRect/>
          <a:stretch>
            <a:fillRect/>
          </a:stretch>
        </p:blipFill>
        <p:spPr bwMode="auto">
          <a:xfrm>
            <a:off x="-304800" y="228600"/>
            <a:ext cx="5486400" cy="66294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E6F9B8CD-342D-4579-98EC-A8FD6B7370E1}" type="datetimeFigureOut">
              <a:rPr lang="en-US" smtClean="0"/>
              <a:pPr/>
              <a:t>11/28/2008</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kumimoji="0"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2BBB5E19-F10A-4C2F-BF6F-11C513378A2E}"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6F9B8CD-342D-4579-98EC-A8FD6B7370E1}" type="datetimeFigureOut">
              <a:rPr lang="en-US" smtClean="0"/>
              <a:pPr/>
              <a:t>11/28/2008</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BBB5E19-F10A-4C2F-BF6F-11C513378A2E}" type="slidenum">
              <a:rPr kumimoji="0" lang="en-US" smtClean="0"/>
              <a:pPr/>
              <a:t>‹#›</a:t>
            </a:fld>
            <a:endParaRPr kumimoji="0"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pic>
        <p:nvPicPr>
          <p:cNvPr id="8" name="Picture 3" descr="C:\Documents and Settings\spearmancs\Local Settings\Temporary Internet Files\Content.IE5\F3MG27ML\MCj02811270000[1].wmf"/>
          <p:cNvPicPr>
            <a:picLocks noChangeAspect="1" noChangeArrowheads="1"/>
          </p:cNvPicPr>
          <p:nvPr userDrawn="1"/>
        </p:nvPicPr>
        <p:blipFill>
          <a:blip r:embed="rId2">
            <a:lum bright="70000" contrast="-70000"/>
          </a:blip>
          <a:srcRect/>
          <a:stretch>
            <a:fillRect/>
          </a:stretch>
        </p:blipFill>
        <p:spPr bwMode="auto">
          <a:xfrm>
            <a:off x="-304800" y="228600"/>
            <a:ext cx="5486400" cy="66294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6F9B8CD-342D-4579-98EC-A8FD6B7370E1}" type="datetimeFigureOut">
              <a:rPr lang="en-US" smtClean="0"/>
              <a:pPr/>
              <a:t>11/28/2008</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2BBB5E19-F10A-4C2F-BF6F-11C513378A2E}" type="slidenum">
              <a:rPr kumimoji="0" lang="en-US" smtClean="0"/>
              <a:pPr/>
              <a:t>‹#›</a:t>
            </a:fld>
            <a:endParaRPr kumimoji="0"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pic>
        <p:nvPicPr>
          <p:cNvPr id="10" name="Picture 3" descr="C:\Documents and Settings\spearmancs\Local Settings\Temporary Internet Files\Content.IE5\F3MG27ML\MCj02811270000[1].wmf"/>
          <p:cNvPicPr>
            <a:picLocks noChangeAspect="1" noChangeArrowheads="1"/>
          </p:cNvPicPr>
          <p:nvPr userDrawn="1"/>
        </p:nvPicPr>
        <p:blipFill>
          <a:blip r:embed="rId2">
            <a:lum bright="70000" contrast="-70000"/>
          </a:blip>
          <a:srcRect/>
          <a:stretch>
            <a:fillRect/>
          </a:stretch>
        </p:blipFill>
        <p:spPr bwMode="auto">
          <a:xfrm>
            <a:off x="-304800" y="228600"/>
            <a:ext cx="5486400" cy="66294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pPr algn="r" eaLnBrk="1" latinLnBrk="0" hangingPunct="1"/>
            <a:fld id="{E6F9B8CD-342D-4579-98EC-A8FD6B7370E1}" type="datetimeFigureOut">
              <a:rPr lang="en-US" smtClean="0"/>
              <a:pPr algn="r" eaLnBrk="1" latinLnBrk="0" hangingPunct="1"/>
              <a:t>11/28/2008</a:t>
            </a:fld>
            <a:endParaRPr lang="en-US"/>
          </a:p>
        </p:txBody>
      </p:sp>
      <p:sp>
        <p:nvSpPr>
          <p:cNvPr id="7" name="Slide Number Placeholder 6"/>
          <p:cNvSpPr>
            <a:spLocks noGrp="1"/>
          </p:cNvSpPr>
          <p:nvPr>
            <p:ph type="sldNum" sz="quarter" idx="11"/>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8" name="Footer Placeholder 7"/>
          <p:cNvSpPr>
            <a:spLocks noGrp="1"/>
          </p:cNvSpPr>
          <p:nvPr>
            <p:ph type="ftr" sz="quarter" idx="12"/>
          </p:nvPr>
        </p:nvSpPr>
        <p:spPr/>
        <p:txBody>
          <a:bodyPr rtlCol="0"/>
          <a:lstStyle/>
          <a:p>
            <a:endParaRPr kumimoji="0" lang="en-US"/>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F9B8CD-342D-4579-98EC-A8FD6B7370E1}" type="datetimeFigureOut">
              <a:rPr lang="en-US" smtClean="0"/>
              <a:pPr/>
              <a:t>11/28/2008</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2BBB5E19-F10A-4C2F-BF6F-11C513378A2E}" type="slidenum">
              <a:rPr kumimoji="0" lang="en-US" smtClean="0"/>
              <a:pPr/>
              <a:t>‹#›</a:t>
            </a:fld>
            <a:endParaRPr kumimoji="0" lang="en-US"/>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pPr algn="r" eaLnBrk="1" latinLnBrk="0" hangingPunct="1"/>
            <a:fld id="{E6F9B8CD-342D-4579-98EC-A8FD6B7370E1}" type="datetimeFigureOut">
              <a:rPr lang="en-US" smtClean="0"/>
              <a:pPr algn="r" eaLnBrk="1" latinLnBrk="0" hangingPunct="1"/>
              <a:t>11/28/2008</a:t>
            </a:fld>
            <a:endParaRPr lang="en-US" dirty="0"/>
          </a:p>
        </p:txBody>
      </p:sp>
      <p:sp>
        <p:nvSpPr>
          <p:cNvPr id="22" name="Slide Number Placeholder 21"/>
          <p:cNvSpPr>
            <a:spLocks noGrp="1"/>
          </p:cNvSpPr>
          <p:nvPr>
            <p:ph type="sldNum" sz="quarter" idx="15"/>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23" name="Footer Placeholder 22"/>
          <p:cNvSpPr>
            <a:spLocks noGrp="1"/>
          </p:cNvSpPr>
          <p:nvPr>
            <p:ph type="ftr" sz="quarter" idx="16"/>
          </p:nvPr>
        </p:nvSpPr>
        <p:spPr/>
        <p:txBody>
          <a:bodyPr rtlCol="0"/>
          <a:lstStyle/>
          <a:p>
            <a:endParaRPr kumimoji="0" lang="en-US"/>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pPr algn="r" eaLnBrk="1" latinLnBrk="0" hangingPunct="1"/>
            <a:fld id="{E6F9B8CD-342D-4579-98EC-A8FD6B7370E1}" type="datetimeFigureOut">
              <a:rPr lang="en-US" smtClean="0"/>
              <a:pPr algn="r" eaLnBrk="1" latinLnBrk="0" hangingPunct="1"/>
              <a:t>11/28/2008</a:t>
            </a:fld>
            <a:endParaRPr lang="en-US"/>
          </a:p>
        </p:txBody>
      </p:sp>
      <p:sp>
        <p:nvSpPr>
          <p:cNvPr id="18" name="Slide Number Placeholder 17"/>
          <p:cNvSpPr>
            <a:spLocks noGrp="1"/>
          </p:cNvSpPr>
          <p:nvPr>
            <p:ph type="sldNum" sz="quarter" idx="11"/>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21" name="Footer Placeholder 20"/>
          <p:cNvSpPr>
            <a:spLocks noGrp="1"/>
          </p:cNvSpPr>
          <p:nvPr>
            <p:ph type="ftr" sz="quarter" idx="12"/>
          </p:nvPr>
        </p:nvSpPr>
        <p:spPr/>
        <p:txBody>
          <a:bodyPr rtlCol="0"/>
          <a:lstStyle/>
          <a:p>
            <a:endParaRPr kumimoji="0" lang="en-US"/>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algn="r" eaLnBrk="1" latinLnBrk="0" hangingPunct="1"/>
            <a:fld id="{E6F9B8CD-342D-4579-98EC-A8FD6B7370E1}" type="datetimeFigureOut">
              <a:rPr lang="en-US" smtClean="0"/>
              <a:pPr algn="r" eaLnBrk="1" latinLnBrk="0" hangingPunct="1"/>
              <a:t>11/28/2008</a:t>
            </a:fld>
            <a:endParaRPr lang="en-US" dirty="0">
              <a:solidFill>
                <a:schemeClr val="tx2"/>
              </a:solidFill>
            </a:endParaRP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pPr algn="l" eaLnBrk="1" latinLnBrk="0" hangingPunct="1"/>
            <a:endParaRPr kumimoji="0" lang="en-US" dirty="0">
              <a:solidFill>
                <a:schemeClr val="tx2"/>
              </a:solidFill>
            </a:endParaRP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pPr algn="ctr" eaLnBrk="1" latinLnBrk="0" hangingPunct="1"/>
            <a:fld id="{2BBB5E19-F10A-4C2F-BF6F-11C513378A2E}" type="slidenum">
              <a:rPr kumimoji="0" lang="en-US" smtClean="0"/>
              <a:pPr algn="ctr" eaLnBrk="1" latinLnBrk="0" hangingPunct="1"/>
              <a:t>‹#›</a:t>
            </a:fld>
            <a:endParaRPr kumimoji="0" lang="en-US" sz="1400" b="1"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p:dissolve/>
  </p:transition>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00200"/>
            <a:ext cx="6172200" cy="1894362"/>
          </a:xfrm>
        </p:spPr>
        <p:txBody>
          <a:bodyPr/>
          <a:lstStyle/>
          <a:p>
            <a:r>
              <a:rPr lang="en-US" dirty="0" smtClean="0"/>
              <a:t>Introductions and Conclusion</a:t>
            </a:r>
            <a:endParaRPr lang="en-US" dirty="0"/>
          </a:p>
        </p:txBody>
      </p:sp>
      <p:sp>
        <p:nvSpPr>
          <p:cNvPr id="3" name="Subtitle 2"/>
          <p:cNvSpPr>
            <a:spLocks noGrp="1"/>
          </p:cNvSpPr>
          <p:nvPr>
            <p:ph type="subTitle" idx="1"/>
          </p:nvPr>
        </p:nvSpPr>
        <p:spPr>
          <a:xfrm>
            <a:off x="2286000" y="3657600"/>
            <a:ext cx="6172200" cy="2717322"/>
          </a:xfrm>
        </p:spPr>
        <p:txBody>
          <a:bodyPr>
            <a:noAutofit/>
          </a:bodyPr>
          <a:lstStyle/>
          <a:p>
            <a:r>
              <a:rPr lang="en-US" sz="1600" dirty="0" smtClean="0">
                <a:solidFill>
                  <a:schemeClr val="tx1"/>
                </a:solidFill>
              </a:rPr>
              <a:t>First and last impressions are important in any part of life, especially in writing. This is why the introduction and conclusion of any paper - whether it be a simple essay or a long research paper - are essential. Introductions and conclusions are just as important as the body of your paper. What?!?! The introduction is what makes the reader want to continue reading your paper. The conclusion is what makes your paper stick in the reader's mind. </a:t>
            </a:r>
            <a:endParaRPr lang="en-US" sz="1600" dirty="0">
              <a:solidFill>
                <a:schemeClr val="tx1"/>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How to…</a:t>
            </a:r>
            <a:endParaRPr lang="en-US" dirty="0">
              <a:solidFill>
                <a:schemeClr val="tx1"/>
              </a:solidFill>
            </a:endParaRPr>
          </a:p>
        </p:txBody>
      </p:sp>
      <p:sp>
        <p:nvSpPr>
          <p:cNvPr id="3" name="Content Placeholder 2"/>
          <p:cNvSpPr>
            <a:spLocks noGrp="1"/>
          </p:cNvSpPr>
          <p:nvPr>
            <p:ph sz="quarter" idx="1"/>
          </p:nvPr>
        </p:nvSpPr>
        <p:spPr/>
        <p:txBody>
          <a:bodyPr>
            <a:normAutofit fontScale="92500" lnSpcReduction="10000"/>
          </a:bodyPr>
          <a:lstStyle/>
          <a:p>
            <a:r>
              <a:rPr lang="en-US" dirty="0" smtClean="0"/>
              <a:t>Depending on how you chose to introduce your essay, you may have a ready-made conclusion. To achieve a sense of unity, you may want to bring your readers back to some element of your introduction when you begin wrapping up your essay. For example, if you begin with an anecdote, refer back to it in your conclusion.</a:t>
            </a:r>
          </a:p>
          <a:p>
            <a:r>
              <a:rPr lang="en-US" dirty="0" smtClean="0"/>
              <a:t>Restate the paper’s main points in a different way</a:t>
            </a:r>
          </a:p>
          <a:p>
            <a:r>
              <a:rPr lang="en-US" dirty="0" smtClean="0"/>
              <a:t>The conclusion is the last thing your audience will read, and is therefore the part they will remember the best. You have the chance to pick a main idea that you hope your reader will walk away with and drive it home. To do this, try ending with a strong motivating statement, a call to action, or a plea, whichever is most appropriate for your topic.</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1"/>
                </a:solidFill>
              </a:rPr>
              <a:t>The Assignment</a:t>
            </a:r>
            <a:endParaRPr lang="en-US" b="1" dirty="0">
              <a:solidFill>
                <a:schemeClr val="tx1"/>
              </a:solidFill>
            </a:endParaRPr>
          </a:p>
        </p:txBody>
      </p:sp>
      <p:sp>
        <p:nvSpPr>
          <p:cNvPr id="3" name="Content Placeholder 2"/>
          <p:cNvSpPr>
            <a:spLocks noGrp="1"/>
          </p:cNvSpPr>
          <p:nvPr>
            <p:ph sz="quarter" idx="1"/>
          </p:nvPr>
        </p:nvSpPr>
        <p:spPr/>
        <p:txBody>
          <a:bodyPr/>
          <a:lstStyle/>
          <a:p>
            <a:r>
              <a:rPr lang="en-US" dirty="0" smtClean="0"/>
              <a:t>Create 2 introductions and 2 conclusions for your paper using the examples given in the PowerPoint.</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Works Cited</a:t>
            </a:r>
            <a:endParaRPr lang="en-US" dirty="0">
              <a:solidFill>
                <a:schemeClr val="tx1"/>
              </a:solidFill>
            </a:endParaRPr>
          </a:p>
        </p:txBody>
      </p:sp>
      <p:sp>
        <p:nvSpPr>
          <p:cNvPr id="3" name="Content Placeholder 2"/>
          <p:cNvSpPr>
            <a:spLocks noGrp="1"/>
          </p:cNvSpPr>
          <p:nvPr>
            <p:ph sz="quarter" idx="1"/>
          </p:nvPr>
        </p:nvSpPr>
        <p:spPr/>
        <p:txBody>
          <a:bodyPr/>
          <a:lstStyle/>
          <a:p>
            <a:pPr>
              <a:buNone/>
            </a:pPr>
            <a:r>
              <a:rPr lang="en-US" dirty="0" err="1" smtClean="0"/>
              <a:t>McEvoy</a:t>
            </a:r>
            <a:r>
              <a:rPr lang="en-US" dirty="0" smtClean="0"/>
              <a:t>, Kay A. </a:t>
            </a:r>
            <a:r>
              <a:rPr lang="en-US" u="sng" dirty="0" smtClean="0"/>
              <a:t>Introductions and Conclusions Tips</a:t>
            </a:r>
            <a:r>
              <a:rPr lang="en-US" dirty="0" smtClean="0"/>
              <a:t>. 29 Aug. 2008. 24 Nov. 2008 &lt;http://www.washjeff.edu/users/kmcevoy/introduction_and_conclusion_tips.html&gt;.</a:t>
            </a:r>
          </a:p>
          <a:p>
            <a:pPr>
              <a:buNone/>
            </a:pPr>
            <a:r>
              <a:rPr lang="en-US" dirty="0" smtClean="0"/>
              <a:t>Unknown, . "Introductions and Conclusions." </a:t>
            </a:r>
            <a:r>
              <a:rPr lang="en-US" u="sng" dirty="0" smtClean="0"/>
              <a:t>Undergraduate Writing Center Handouts.</a:t>
            </a:r>
            <a:r>
              <a:rPr lang="en-US" dirty="0" smtClean="0"/>
              <a:t> 1 2008. The Undergraduate Writing Center. 24 Nov. 2008 &lt;http://projects.uwc.utexas.edu/handouts/?q=node/46&gt;</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down)">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90800" y="685801"/>
            <a:ext cx="5867400" cy="1371599"/>
          </a:xfrm>
        </p:spPr>
        <p:txBody>
          <a:bodyPr/>
          <a:lstStyle/>
          <a:p>
            <a:r>
              <a:rPr lang="en-US" dirty="0" smtClean="0"/>
              <a:t>Introductions Definition</a:t>
            </a:r>
            <a:endParaRPr lang="en-US" dirty="0"/>
          </a:p>
        </p:txBody>
      </p:sp>
      <p:sp>
        <p:nvSpPr>
          <p:cNvPr id="3" name="Subtitle 2"/>
          <p:cNvSpPr>
            <a:spLocks noGrp="1"/>
          </p:cNvSpPr>
          <p:nvPr>
            <p:ph type="subTitle" idx="1"/>
          </p:nvPr>
        </p:nvSpPr>
        <p:spPr>
          <a:xfrm>
            <a:off x="2362200" y="2362200"/>
            <a:ext cx="6172200" cy="3962400"/>
          </a:xfrm>
        </p:spPr>
        <p:txBody>
          <a:bodyPr/>
          <a:lstStyle/>
          <a:p>
            <a:pPr>
              <a:buFont typeface="Arial" pitchFamily="34" charset="0"/>
              <a:buChar char="•"/>
            </a:pPr>
            <a:r>
              <a:rPr lang="en-US" dirty="0" smtClean="0"/>
              <a:t>To get the listener’s attention</a:t>
            </a:r>
          </a:p>
          <a:p>
            <a:pPr>
              <a:buFont typeface="Arial" pitchFamily="34" charset="0"/>
              <a:buChar char="•"/>
            </a:pPr>
            <a:r>
              <a:rPr lang="en-US" dirty="0" smtClean="0"/>
              <a:t>To introduce the topic of the essay</a:t>
            </a:r>
          </a:p>
          <a:p>
            <a:pPr>
              <a:buFont typeface="Arial" pitchFamily="34" charset="0"/>
              <a:buChar char="•"/>
            </a:pPr>
            <a:r>
              <a:rPr lang="en-US" dirty="0" smtClean="0"/>
              <a:t>Important part of the speech because it will engage the listener – draw him/her into the speech</a:t>
            </a:r>
          </a:p>
          <a:p>
            <a:pPr>
              <a:buFont typeface="Arial" pitchFamily="34" charset="0"/>
              <a:buChar char="•"/>
            </a:pPr>
            <a:r>
              <a:rPr lang="en-US" dirty="0" smtClean="0"/>
              <a:t>Thesis statement is the last sentence of the introduction</a:t>
            </a:r>
          </a:p>
          <a:p>
            <a:pPr>
              <a:buFont typeface="Arial" pitchFamily="34" charset="0"/>
              <a:buChar char="•"/>
            </a:pPr>
            <a:r>
              <a:rPr lang="en-US" dirty="0" smtClean="0"/>
              <a:t>Many ways to introduce the topic – anecdote, statistics, question, current events, quotation, what if question, </a:t>
            </a:r>
          </a:p>
          <a:p>
            <a:pPr>
              <a:buFont typeface="Arial" pitchFamily="34" charset="0"/>
              <a:buChar char="•"/>
            </a:pPr>
            <a:r>
              <a:rPr lang="en-US" dirty="0" smtClean="0"/>
              <a:t>Makes the listener want to hear more of what you have to say</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heckerboard(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heckerboard(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5"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heckerboard(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5"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checkerboard(down)">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Anecdote</a:t>
            </a:r>
            <a:endParaRPr lang="en-US" dirty="0">
              <a:solidFill>
                <a:schemeClr val="tx1"/>
              </a:solidFill>
            </a:endParaRPr>
          </a:p>
        </p:txBody>
      </p:sp>
      <p:sp>
        <p:nvSpPr>
          <p:cNvPr id="3" name="Content Placeholder 2"/>
          <p:cNvSpPr>
            <a:spLocks noGrp="1"/>
          </p:cNvSpPr>
          <p:nvPr>
            <p:ph sz="quarter" idx="1"/>
          </p:nvPr>
        </p:nvSpPr>
        <p:spPr/>
        <p:txBody>
          <a:bodyPr>
            <a:normAutofit fontScale="92500" lnSpcReduction="10000"/>
          </a:bodyPr>
          <a:lstStyle/>
          <a:p>
            <a:r>
              <a:rPr lang="en-US" dirty="0" smtClean="0"/>
              <a:t>A little story that draws in the listener to the speech and relates to the thesis statement</a:t>
            </a:r>
          </a:p>
          <a:p>
            <a:r>
              <a:rPr lang="en-US" dirty="0" smtClean="0"/>
              <a:t>Mike </a:t>
            </a:r>
            <a:r>
              <a:rPr lang="en-US" dirty="0" err="1" smtClean="0"/>
              <a:t>Cantlon</a:t>
            </a:r>
            <a:r>
              <a:rPr lang="en-US" dirty="0" smtClean="0"/>
              <a:t> remembers coming across his first auction ten years ago while cruising the back roads of Wisconsin. He parked his car and wandered into the crowd, toward the auctioneer's singsong chant and wafting smell of barbecued sandwiches. Hours later, </a:t>
            </a:r>
            <a:r>
              <a:rPr lang="en-US" dirty="0" err="1" smtClean="0"/>
              <a:t>Cantlon</a:t>
            </a:r>
            <a:r>
              <a:rPr lang="en-US" dirty="0" smtClean="0"/>
              <a:t> emerged lugging a $22 beam drill-for constructing post-and-beam barns—and a passion for auctions that has clung like a cocklebur on an old saddle blanket. "It's an addiction," says </a:t>
            </a:r>
            <a:r>
              <a:rPr lang="en-US" dirty="0" err="1" smtClean="0"/>
              <a:t>Cantlon</a:t>
            </a:r>
            <a:r>
              <a:rPr lang="en-US" dirty="0" smtClean="0"/>
              <a:t>, a financial planner and one of the growing number of auction fanatics for whom Saturdays will never be the same.</a:t>
            </a:r>
            <a:br>
              <a:rPr lang="en-US" dirty="0" smtClean="0"/>
            </a:br>
            <a:endParaRPr lang="en-US" dirty="0" smtClean="0"/>
          </a:p>
          <a:p>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down)">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statistics</a:t>
            </a:r>
            <a:endParaRPr lang="en-US" dirty="0">
              <a:solidFill>
                <a:schemeClr val="tx1"/>
              </a:solidFill>
            </a:endParaRPr>
          </a:p>
        </p:txBody>
      </p:sp>
      <p:sp>
        <p:nvSpPr>
          <p:cNvPr id="3" name="Content Placeholder 2"/>
          <p:cNvSpPr>
            <a:spLocks noGrp="1"/>
          </p:cNvSpPr>
          <p:nvPr>
            <p:ph sz="quarter" idx="1"/>
          </p:nvPr>
        </p:nvSpPr>
        <p:spPr/>
        <p:txBody>
          <a:bodyPr/>
          <a:lstStyle/>
          <a:p>
            <a:r>
              <a:rPr lang="en-US" dirty="0" smtClean="0"/>
              <a:t>quoting startling or interesting numbers related to your thesis</a:t>
            </a:r>
          </a:p>
          <a:p>
            <a:r>
              <a:rPr lang="en-US" dirty="0" smtClean="0"/>
              <a:t>“In 1994, Network Solutions, the web’s largest distributor of Internet addresses, assigned 24,000 Internet addresses. In 1998, that number had risen to 1.9 million. In only four years Internet expansion exploded, and it continues to grow to this day.”</a:t>
            </a:r>
          </a:p>
          <a:p>
            <a:r>
              <a:rPr lang="en-US" dirty="0" smtClean="0"/>
              <a:t>Make sure the information relates to the subject of your speech</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heckerboard(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question</a:t>
            </a:r>
            <a:endParaRPr lang="en-US" dirty="0">
              <a:solidFill>
                <a:schemeClr val="tx1"/>
              </a:solidFill>
            </a:endParaRPr>
          </a:p>
        </p:txBody>
      </p:sp>
      <p:sp>
        <p:nvSpPr>
          <p:cNvPr id="3" name="Content Placeholder 2"/>
          <p:cNvSpPr>
            <a:spLocks noGrp="1"/>
          </p:cNvSpPr>
          <p:nvPr>
            <p:ph sz="quarter" idx="1"/>
          </p:nvPr>
        </p:nvSpPr>
        <p:spPr/>
        <p:txBody>
          <a:bodyPr>
            <a:normAutofit lnSpcReduction="10000"/>
          </a:bodyPr>
          <a:lstStyle/>
          <a:p>
            <a:r>
              <a:rPr lang="en-US" dirty="0" smtClean="0"/>
              <a:t>being by asking an important question(s) that you then answer in the text of your essay.</a:t>
            </a:r>
          </a:p>
          <a:p>
            <a:r>
              <a:rPr lang="en-US" dirty="0" smtClean="0"/>
              <a:t>“How much freedom do Americans really have? Are we really entitled, as the Constitution says, to life, liberty and the pursuit of happiness? What about freedom of speech and religion? You might think Americans have a great deal of freedom, but you’d be wrong. Everyday federal and local politicians pass laws restricting the freedom of Americans, and often we don’t even know they’re doing it.”</a:t>
            </a:r>
          </a:p>
          <a:p>
            <a:r>
              <a:rPr lang="en-US" dirty="0" smtClean="0"/>
              <a:t>Make sure that the question is answered in the speech</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heckerboard(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Current Event</a:t>
            </a:r>
            <a:endParaRPr lang="en-US" dirty="0">
              <a:solidFill>
                <a:schemeClr val="tx1"/>
              </a:solidFill>
            </a:endParaRPr>
          </a:p>
        </p:txBody>
      </p:sp>
      <p:sp>
        <p:nvSpPr>
          <p:cNvPr id="3" name="Content Placeholder 2"/>
          <p:cNvSpPr>
            <a:spLocks noGrp="1"/>
          </p:cNvSpPr>
          <p:nvPr>
            <p:ph sz="quarter" idx="1"/>
          </p:nvPr>
        </p:nvSpPr>
        <p:spPr>
          <a:xfrm>
            <a:off x="457200" y="1600200"/>
            <a:ext cx="7467600" cy="4873752"/>
          </a:xfrm>
        </p:spPr>
        <p:txBody>
          <a:bodyPr/>
          <a:lstStyle/>
          <a:p>
            <a:r>
              <a:rPr lang="en-US" dirty="0" smtClean="0"/>
              <a:t>begin by referring to well-known recent events that relate to your thesis</a:t>
            </a:r>
          </a:p>
          <a:p>
            <a:r>
              <a:rPr lang="en-US" dirty="0" smtClean="0"/>
              <a:t>“The recent killings at Columbine High School in Colorado brought the country face-to-face with adolescent violence on a massive scale. But what about the adolescent killings that occur everyday in America’s inner cities? Why isn’t there more outrage over those deaths? This disparity is simply another example of the inherent racism in America.”</a:t>
            </a:r>
          </a:p>
          <a:p>
            <a:r>
              <a:rPr lang="en-US" dirty="0" smtClean="0"/>
              <a:t>Make sure the question relates to the thesis</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heckerboard(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Quotation</a:t>
            </a:r>
            <a:endParaRPr lang="en-US" dirty="0">
              <a:solidFill>
                <a:schemeClr val="tx1"/>
              </a:solidFill>
            </a:endParaRPr>
          </a:p>
        </p:txBody>
      </p:sp>
      <p:sp>
        <p:nvSpPr>
          <p:cNvPr id="3" name="Content Placeholder 2"/>
          <p:cNvSpPr>
            <a:spLocks noGrp="1"/>
          </p:cNvSpPr>
          <p:nvPr>
            <p:ph sz="quarter" idx="1"/>
          </p:nvPr>
        </p:nvSpPr>
        <p:spPr/>
        <p:txBody>
          <a:bodyPr/>
          <a:lstStyle/>
          <a:p>
            <a:r>
              <a:rPr lang="en-US" dirty="0" smtClean="0"/>
              <a:t>begin with a famous or compelling quote that relates to your thesis</a:t>
            </a:r>
          </a:p>
          <a:p>
            <a:r>
              <a:rPr lang="en-US" dirty="0" smtClean="0"/>
              <a:t>“The ancient Greek philosopher Plato said, ‘The unexamined life is not worth living.’ However, if Plato were alive today, and saw the rash of self-help books and people trying to solve their problems on national television, he may decide that people have been examining their lives long enough—and that perhaps it’s time people started living their lives instead.”</a:t>
            </a:r>
          </a:p>
          <a:p>
            <a:r>
              <a:rPr lang="en-US" dirty="0" smtClean="0"/>
              <a:t>Make sure the quote relates to your topic</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heckerboard(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What If Question</a:t>
            </a:r>
            <a:endParaRPr lang="en-US" dirty="0">
              <a:solidFill>
                <a:schemeClr val="tx1"/>
              </a:solidFill>
            </a:endParaRPr>
          </a:p>
        </p:txBody>
      </p:sp>
      <p:sp>
        <p:nvSpPr>
          <p:cNvPr id="3" name="Content Placeholder 2"/>
          <p:cNvSpPr>
            <a:spLocks noGrp="1"/>
          </p:cNvSpPr>
          <p:nvPr>
            <p:ph sz="quarter" idx="1"/>
          </p:nvPr>
        </p:nvSpPr>
        <p:spPr/>
        <p:txBody>
          <a:bodyPr>
            <a:normAutofit lnSpcReduction="10000"/>
          </a:bodyPr>
          <a:lstStyle/>
          <a:p>
            <a:r>
              <a:rPr lang="en-US" dirty="0" smtClean="0"/>
              <a:t>begin by having your readers imagine themselves in a situation that relates to your thesis</a:t>
            </a:r>
          </a:p>
          <a:p>
            <a:r>
              <a:rPr lang="en-US" dirty="0" smtClean="0"/>
              <a:t>“Imagine a nice young man moves in next door to you. He seems clean-cut and clearly enjoys being around children. Your daughter likes to go over to the man’s house after school to play with his dog. Now imagine this nice young man is actually a convicted child molester. Wouldn’t you want to know this? Megan’s Law, which requires all convicted child molesters to notify local police when they move into a new area, is an important element in protecting our children.”</a:t>
            </a:r>
          </a:p>
          <a:p>
            <a:r>
              <a:rPr lang="en-US" dirty="0" smtClean="0"/>
              <a:t>Make sure the situation is relevant to your speech topic</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heckerboard(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Conclusions</a:t>
            </a:r>
            <a:endParaRPr lang="en-US" dirty="0">
              <a:solidFill>
                <a:schemeClr val="tx1"/>
              </a:solidFill>
            </a:endParaRPr>
          </a:p>
        </p:txBody>
      </p:sp>
      <p:sp>
        <p:nvSpPr>
          <p:cNvPr id="3" name="Content Placeholder 2"/>
          <p:cNvSpPr>
            <a:spLocks noGrp="1"/>
          </p:cNvSpPr>
          <p:nvPr>
            <p:ph sz="quarter" idx="1"/>
          </p:nvPr>
        </p:nvSpPr>
        <p:spPr/>
        <p:txBody>
          <a:bodyPr/>
          <a:lstStyle/>
          <a:p>
            <a:r>
              <a:rPr lang="en-US" dirty="0" smtClean="0"/>
              <a:t>To signal the end of the essay</a:t>
            </a:r>
          </a:p>
          <a:p>
            <a:r>
              <a:rPr lang="en-US" dirty="0" smtClean="0"/>
              <a:t>To wrap-up the various points of your essay</a:t>
            </a:r>
          </a:p>
          <a:p>
            <a:r>
              <a:rPr lang="en-US" dirty="0" smtClean="0"/>
              <a:t>There is a difference between a summary and a conclusion. A summary simply reiterates the points you made in your essay and is generally considered a boring and ineffective way to end a paper. A conclusion wraps up your essay in a clear and interesting way. While there may be some reiteration of previous points, it does not simply list or repeat what you’ve already stated</a:t>
            </a:r>
          </a:p>
          <a:p>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95</TotalTime>
  <Words>1054</Words>
  <Application>Microsoft Office PowerPoint</Application>
  <PresentationFormat>On-screen Show (4:3)</PresentationFormat>
  <Paragraphs>45</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Oriel</vt:lpstr>
      <vt:lpstr>Introductions and Conclusion</vt:lpstr>
      <vt:lpstr>Introductions Definition</vt:lpstr>
      <vt:lpstr>Anecdote</vt:lpstr>
      <vt:lpstr>statistics</vt:lpstr>
      <vt:lpstr>question</vt:lpstr>
      <vt:lpstr>Current Event</vt:lpstr>
      <vt:lpstr>Quotation</vt:lpstr>
      <vt:lpstr>What If Question</vt:lpstr>
      <vt:lpstr>Conclusions</vt:lpstr>
      <vt:lpstr>How to…</vt:lpstr>
      <vt:lpstr>The Assignment</vt:lpstr>
      <vt:lpstr>Works Cited</vt:lpstr>
    </vt:vector>
  </TitlesOfParts>
  <Company>Kadoka Area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Kadoka Area School District</dc:creator>
  <cp:lastModifiedBy>Kadoka Area School District</cp:lastModifiedBy>
  <cp:revision>16</cp:revision>
  <dcterms:created xsi:type="dcterms:W3CDTF">2008-11-24T19:00:05Z</dcterms:created>
  <dcterms:modified xsi:type="dcterms:W3CDTF">2008-11-28T20:20:08Z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TC300039361033</vt:lpwstr>
  </property>
</Properties>
</file>